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9" r:id="rId10"/>
    <p:sldId id="267" r:id="rId11"/>
  </p:sldIdLst>
  <p:sldSz cx="18288000" cy="10287000"/>
  <p:notesSz cx="6858000" cy="9144000"/>
  <p:embeddedFontLst>
    <p:embeddedFont>
      <p:font typeface="Montserrat Semi-Bold" charset="0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Montserrat Bold" charset="0"/>
      <p:regular r:id="rId17"/>
    </p:embeddedFont>
    <p:embeddedFont>
      <p:font typeface="Montserrat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3" d="100"/>
          <a:sy n="43" d="100"/>
        </p:scale>
        <p:origin x="-696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6586" y="0"/>
            <a:ext cx="13801414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537300" y="6135718"/>
            <a:ext cx="3653700" cy="1871902"/>
            <a:chOff x="0" y="0"/>
            <a:chExt cx="4871600" cy="2495869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254410" cy="173346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717605"/>
              <a:ext cx="4871600" cy="17782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210"/>
                </a:lnSpc>
                <a:spcBef>
                  <a:spcPct val="0"/>
                </a:spcBef>
              </a:pPr>
              <a:r>
                <a:rPr lang="en-US" sz="3721" dirty="0" smtClean="0">
                  <a:solidFill>
                    <a:srgbClr val="193970"/>
                  </a:solidFill>
                  <a:latin typeface="Montserrat Bold"/>
                </a:rPr>
                <a:t>QE-B-Rizal </a:t>
              </a:r>
              <a:r>
                <a:rPr lang="en-US" sz="3721" dirty="0" err="1" smtClean="0">
                  <a:solidFill>
                    <a:srgbClr val="193970"/>
                  </a:solidFill>
                  <a:latin typeface="Montserrat Bold"/>
                </a:rPr>
                <a:t>Sahala</a:t>
              </a:r>
              <a:r>
                <a:rPr lang="en-US" sz="3721" dirty="0" smtClean="0">
                  <a:solidFill>
                    <a:srgbClr val="193970"/>
                  </a:solidFill>
                  <a:latin typeface="Montserrat Bold"/>
                </a:rPr>
                <a:t> </a:t>
              </a:r>
              <a:r>
                <a:rPr lang="en-US" sz="3721" dirty="0" err="1" smtClean="0">
                  <a:solidFill>
                    <a:srgbClr val="193970"/>
                  </a:solidFill>
                  <a:latin typeface="Montserrat Bold"/>
                </a:rPr>
                <a:t>Bakti</a:t>
              </a:r>
              <a:endParaRPr lang="en-US" sz="3721" dirty="0">
                <a:solidFill>
                  <a:srgbClr val="193970"/>
                </a:solidFill>
                <a:latin typeface="Montserrat Bold"/>
              </a:endParaRPr>
            </a:p>
          </p:txBody>
        </p:sp>
      </p:grpSp>
      <p:sp>
        <p:nvSpPr>
          <p:cNvPr id="8" name="Freeform 2"/>
          <p:cNvSpPr/>
          <p:nvPr/>
        </p:nvSpPr>
        <p:spPr>
          <a:xfrm>
            <a:off x="8229600" y="2628900"/>
            <a:ext cx="8627167" cy="7669160"/>
          </a:xfrm>
          <a:custGeom>
            <a:avLst/>
            <a:gdLst/>
            <a:ahLst/>
            <a:cxnLst/>
            <a:rect l="l" t="t" r="r" b="b"/>
            <a:pathLst>
              <a:path w="9465367" h="8944772">
                <a:moveTo>
                  <a:pt x="0" y="0"/>
                </a:moveTo>
                <a:lnTo>
                  <a:pt x="9465367" y="0"/>
                </a:lnTo>
                <a:lnTo>
                  <a:pt x="9465367" y="8944772"/>
                </a:lnTo>
                <a:lnTo>
                  <a:pt x="0" y="894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5581" y="647700"/>
            <a:ext cx="16230600" cy="164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5"/>
              </a:lnSpc>
            </a:pPr>
            <a:r>
              <a:rPr lang="en-US" sz="4400" dirty="0" err="1">
                <a:solidFill>
                  <a:srgbClr val="193970"/>
                </a:solidFill>
                <a:latin typeface="Montserrat Bold"/>
              </a:rPr>
              <a:t>Pengujian</a:t>
            </a:r>
            <a:r>
              <a:rPr lang="en-US" sz="4400" dirty="0">
                <a:solidFill>
                  <a:srgbClr val="193970"/>
                </a:solidFill>
                <a:latin typeface="Montserrat Bold"/>
              </a:rPr>
              <a:t> Website, API dan Mobile </a:t>
            </a:r>
            <a:r>
              <a:rPr lang="en-US" sz="4400" dirty="0" err="1">
                <a:solidFill>
                  <a:srgbClr val="193970"/>
                </a:solidFill>
                <a:latin typeface="Montserrat Bold"/>
              </a:rPr>
              <a:t>Menggunakan</a:t>
            </a:r>
            <a:r>
              <a:rPr lang="en-US" sz="4400" dirty="0">
                <a:solidFill>
                  <a:srgbClr val="193970"/>
                </a:solidFill>
                <a:latin typeface="Montserrat Bold"/>
              </a:rPr>
              <a:t> </a:t>
            </a:r>
            <a:r>
              <a:rPr lang="en-US" sz="4400" dirty="0" err="1">
                <a:solidFill>
                  <a:srgbClr val="193970"/>
                </a:solidFill>
                <a:latin typeface="Montserrat Bold"/>
              </a:rPr>
              <a:t>Intellij</a:t>
            </a:r>
            <a:r>
              <a:rPr lang="en-US" sz="4400" dirty="0">
                <a:solidFill>
                  <a:srgbClr val="193970"/>
                </a:solidFill>
                <a:latin typeface="Montserrat Bold"/>
              </a:rPr>
              <a:t> IDEA dan </a:t>
            </a:r>
            <a:r>
              <a:rPr lang="en-US" sz="4400" dirty="0" err="1">
                <a:solidFill>
                  <a:srgbClr val="193970"/>
                </a:solidFill>
                <a:latin typeface="Montserrat Bold"/>
              </a:rPr>
              <a:t>Katalon</a:t>
            </a:r>
            <a:endParaRPr lang="en-US" sz="4400" dirty="0">
              <a:solidFill>
                <a:srgbClr val="193970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526286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3" name="TextBox 3"/>
          <p:cNvSpPr txBox="1"/>
          <p:nvPr/>
        </p:nvSpPr>
        <p:spPr>
          <a:xfrm>
            <a:off x="10863321" y="2845546"/>
            <a:ext cx="6737553" cy="477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7"/>
              </a:lnSpc>
            </a:pPr>
            <a:r>
              <a:rPr lang="en-US" sz="12898">
                <a:solidFill>
                  <a:srgbClr val="193970"/>
                </a:solidFill>
                <a:latin typeface="Montserrat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2030266"/>
            <a:ext cx="8529407" cy="6226467"/>
          </a:xfrm>
          <a:custGeom>
            <a:avLst/>
            <a:gdLst/>
            <a:ahLst/>
            <a:cxnLst/>
            <a:rect l="l" t="t" r="r" b="b"/>
            <a:pathLst>
              <a:path w="8529407" h="6226467">
                <a:moveTo>
                  <a:pt x="0" y="0"/>
                </a:moveTo>
                <a:lnTo>
                  <a:pt x="8529407" y="0"/>
                </a:lnTo>
                <a:lnTo>
                  <a:pt x="8529407" y="6226468"/>
                </a:lnTo>
                <a:lnTo>
                  <a:pt x="0" y="622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34022" y="962025"/>
            <a:ext cx="9009006" cy="10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 err="1" smtClean="0">
                <a:solidFill>
                  <a:srgbClr val="193970"/>
                </a:solidFill>
                <a:latin typeface="Montserrat Bold"/>
              </a:rPr>
              <a:t>Latar</a:t>
            </a:r>
            <a:r>
              <a:rPr lang="en-US" sz="6400" dirty="0" smtClean="0">
                <a:solidFill>
                  <a:srgbClr val="193970"/>
                </a:solidFill>
                <a:latin typeface="Montserrat Bold"/>
              </a:rPr>
              <a:t> </a:t>
            </a:r>
            <a:r>
              <a:rPr lang="en-US" sz="6400" dirty="0" err="1">
                <a:solidFill>
                  <a:srgbClr val="193970"/>
                </a:solidFill>
                <a:latin typeface="Montserrat Bold"/>
              </a:rPr>
              <a:t>B</a:t>
            </a:r>
            <a:r>
              <a:rPr lang="en-US" sz="6400" dirty="0" err="1" smtClean="0">
                <a:solidFill>
                  <a:srgbClr val="193970"/>
                </a:solidFill>
                <a:latin typeface="Montserrat Bold"/>
              </a:rPr>
              <a:t>elakang</a:t>
            </a:r>
            <a:endParaRPr lang="en-US" sz="6400" dirty="0">
              <a:solidFill>
                <a:srgbClr val="193970"/>
              </a:solidFill>
              <a:latin typeface="Montserrat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2564706"/>
            <a:ext cx="5317101" cy="5157588"/>
          </a:xfrm>
          <a:custGeom>
            <a:avLst/>
            <a:gdLst/>
            <a:ahLst/>
            <a:cxnLst/>
            <a:rect l="l" t="t" r="r" b="b"/>
            <a:pathLst>
              <a:path w="5317101" h="5157588">
                <a:moveTo>
                  <a:pt x="0" y="0"/>
                </a:moveTo>
                <a:lnTo>
                  <a:pt x="5317101" y="0"/>
                </a:lnTo>
                <a:lnTo>
                  <a:pt x="5317101" y="5157588"/>
                </a:lnTo>
                <a:lnTo>
                  <a:pt x="0" y="515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34022" y="2705415"/>
            <a:ext cx="8809073" cy="663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30"/>
              </a:lnSpc>
            </a:pP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Dalam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proses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perancangan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dan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pembangunan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sistem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,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penjaminan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kualitas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menjadi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sangat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penting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untuk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memastikan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sistem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beroperasi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dengan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baik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.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Sebab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masih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ada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beberapa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fitur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yang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sedang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dalam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tahap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pengembangan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dan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belum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mengalami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pengujian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di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AtaShop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,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oleh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karena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itu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,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dalam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mini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proyek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ini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akan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dilakukan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pengujian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guna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menjamin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kualitas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fitur-fitur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di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AltaShop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. Hal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ini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bertujuan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agar platform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ini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dapat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mencapai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tingkat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produktivitas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dan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3100" dirty="0" err="1">
                <a:solidFill>
                  <a:srgbClr val="193970"/>
                </a:solidFill>
                <a:latin typeface="Montserrat"/>
              </a:rPr>
              <a:t>kualitas</a:t>
            </a:r>
            <a:r>
              <a:rPr lang="en-US" sz="3100" dirty="0">
                <a:solidFill>
                  <a:srgbClr val="193970"/>
                </a:solidFill>
                <a:latin typeface="Montserrat"/>
              </a:rPr>
              <a:t> yang optimal.</a:t>
            </a:r>
            <a:endParaRPr lang="en-US" sz="3100" dirty="0">
              <a:solidFill>
                <a:srgbClr val="19397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8305" y="2040486"/>
            <a:ext cx="8628015" cy="732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5"/>
              </a:lnSpc>
            </a:pPr>
            <a:r>
              <a:rPr lang="en-US" sz="1430" dirty="0">
                <a:solidFill>
                  <a:srgbClr val="193970"/>
                </a:solidFill>
                <a:latin typeface="Montserrat Bold"/>
              </a:rPr>
              <a:t>Website 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 Bold"/>
              </a:rPr>
              <a:t>Manual Testing </a:t>
            </a:r>
          </a:p>
          <a:p>
            <a:pPr>
              <a:lnSpc>
                <a:spcPts val="2145"/>
              </a:lnSpc>
            </a:pP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Pengujian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 Unit (</a:t>
            </a: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fungsional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) : Register, Login, Product, Transaction.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 Bold"/>
              </a:rPr>
              <a:t>Automation Testing </a:t>
            </a:r>
          </a:p>
          <a:p>
            <a:pPr>
              <a:lnSpc>
                <a:spcPts val="2145"/>
              </a:lnSpc>
            </a:pP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Pengujian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 Unit (</a:t>
            </a: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fungsional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) </a:t>
            </a: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dan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Integrasi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 :  Login, Product, Transaction.</a:t>
            </a:r>
          </a:p>
          <a:p>
            <a:pPr>
              <a:lnSpc>
                <a:spcPts val="2145"/>
              </a:lnSpc>
            </a:pPr>
            <a:endParaRPr lang="en-US" sz="1430" dirty="0">
              <a:solidFill>
                <a:srgbClr val="193970"/>
              </a:solidFill>
              <a:latin typeface="Montserrat"/>
            </a:endParaRPr>
          </a:p>
          <a:p>
            <a:pPr>
              <a:lnSpc>
                <a:spcPts val="2145"/>
              </a:lnSpc>
            </a:pPr>
            <a:r>
              <a:rPr lang="en-US" sz="1430" dirty="0">
                <a:solidFill>
                  <a:srgbClr val="193970"/>
                </a:solidFill>
                <a:latin typeface="Montserrat Bold"/>
              </a:rPr>
              <a:t>API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 Bold"/>
              </a:rPr>
              <a:t>Manual Testing</a:t>
            </a:r>
          </a:p>
          <a:p>
            <a:pPr>
              <a:lnSpc>
                <a:spcPts val="2145"/>
              </a:lnSpc>
            </a:pP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Pengujian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 Unit (</a:t>
            </a: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fungsional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) : 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"/>
              </a:rPr>
              <a:t>Authentication : Register, Login, Get User Information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"/>
              </a:rPr>
              <a:t>Product Categories : Create a Category, Get Category By ID, Get All Categories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"/>
              </a:rPr>
              <a:t>Products :  Get All Products, Create a new Product, Get Product By ID, Delete A Product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"/>
              </a:rPr>
              <a:t>Orders : Get All Orders, Create a New Order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 Bold"/>
              </a:rPr>
              <a:t>Automation Testing </a:t>
            </a:r>
          </a:p>
          <a:p>
            <a:pPr>
              <a:lnSpc>
                <a:spcPts val="2145"/>
              </a:lnSpc>
            </a:pP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Pengujian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 Unit (</a:t>
            </a: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fungsional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) :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"/>
              </a:rPr>
              <a:t>Authentication : Register, Login, Get User Information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"/>
              </a:rPr>
              <a:t>Product Categories : Create a category, Get Category By ID, Get All Categories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"/>
              </a:rPr>
              <a:t>Products : Get All Products, Create a new Product, Get Product By ID, Delete A Product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"/>
              </a:rPr>
              <a:t>Orders : Get All Orders, Create a New Order</a:t>
            </a:r>
          </a:p>
          <a:p>
            <a:pPr>
              <a:lnSpc>
                <a:spcPts val="2145"/>
              </a:lnSpc>
            </a:pPr>
            <a:endParaRPr lang="en-US" sz="1430" dirty="0">
              <a:solidFill>
                <a:srgbClr val="193970"/>
              </a:solidFill>
              <a:latin typeface="Montserrat"/>
            </a:endParaRPr>
          </a:p>
          <a:p>
            <a:pPr>
              <a:lnSpc>
                <a:spcPts val="2145"/>
              </a:lnSpc>
            </a:pPr>
            <a:r>
              <a:rPr lang="en-US" sz="1430" dirty="0">
                <a:solidFill>
                  <a:srgbClr val="193970"/>
                </a:solidFill>
                <a:latin typeface="Montserrat Bold"/>
              </a:rPr>
              <a:t>Mobile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 Bold"/>
              </a:rPr>
              <a:t>Manual Testing</a:t>
            </a:r>
          </a:p>
          <a:p>
            <a:pPr>
              <a:lnSpc>
                <a:spcPts val="2145"/>
              </a:lnSpc>
            </a:pP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Pengujian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 Unit (</a:t>
            </a: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fungsional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) : Add Item, Reset Item, Delete Item</a:t>
            </a:r>
          </a:p>
          <a:p>
            <a:pPr marL="308741" lvl="1" indent="-154370">
              <a:lnSpc>
                <a:spcPts val="2145"/>
              </a:lnSpc>
              <a:buFont typeface="Arial"/>
              <a:buChar char="•"/>
            </a:pPr>
            <a:r>
              <a:rPr lang="en-US" sz="1430" dirty="0">
                <a:solidFill>
                  <a:srgbClr val="193970"/>
                </a:solidFill>
                <a:latin typeface="Montserrat Bold"/>
              </a:rPr>
              <a:t>Automation Testing </a:t>
            </a:r>
          </a:p>
          <a:p>
            <a:pPr>
              <a:lnSpc>
                <a:spcPts val="2145"/>
              </a:lnSpc>
            </a:pP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Pengujian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 Unit (</a:t>
            </a: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fungsional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) </a:t>
            </a: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dan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 </a:t>
            </a:r>
            <a:r>
              <a:rPr lang="en-US" sz="1430" dirty="0" err="1">
                <a:solidFill>
                  <a:srgbClr val="193970"/>
                </a:solidFill>
                <a:latin typeface="Montserrat"/>
              </a:rPr>
              <a:t>Integrasi</a:t>
            </a:r>
            <a:r>
              <a:rPr lang="en-US" sz="1430" dirty="0">
                <a:solidFill>
                  <a:srgbClr val="193970"/>
                </a:solidFill>
                <a:latin typeface="Montserrat"/>
              </a:rPr>
              <a:t> : Add Item, Reset Item, Delete Item</a:t>
            </a:r>
          </a:p>
          <a:p>
            <a:pPr>
              <a:lnSpc>
                <a:spcPts val="2145"/>
              </a:lnSpc>
            </a:pPr>
            <a:endParaRPr lang="en-US" sz="1430" dirty="0">
              <a:solidFill>
                <a:srgbClr val="193970"/>
              </a:solidFill>
              <a:latin typeface="Montserrat"/>
            </a:endParaRPr>
          </a:p>
          <a:p>
            <a:pPr>
              <a:lnSpc>
                <a:spcPts val="3286"/>
              </a:lnSpc>
            </a:pPr>
            <a:endParaRPr lang="en-US" sz="1430" dirty="0">
              <a:solidFill>
                <a:srgbClr val="193970"/>
              </a:solidFill>
              <a:latin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98305" y="1038225"/>
            <a:ext cx="872378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5200">
                <a:solidFill>
                  <a:srgbClr val="193970"/>
                </a:solidFill>
                <a:latin typeface="Montserrat Semi-Bold"/>
              </a:rPr>
              <a:t>MVP PRODUCT</a:t>
            </a:r>
          </a:p>
        </p:txBody>
      </p:sp>
      <p:sp>
        <p:nvSpPr>
          <p:cNvPr id="4" name="Freeform 4"/>
          <p:cNvSpPr/>
          <p:nvPr/>
        </p:nvSpPr>
        <p:spPr>
          <a:xfrm>
            <a:off x="10959530" y="2411939"/>
            <a:ext cx="6299770" cy="6110777"/>
          </a:xfrm>
          <a:custGeom>
            <a:avLst/>
            <a:gdLst/>
            <a:ahLst/>
            <a:cxnLst/>
            <a:rect l="l" t="t" r="r" b="b"/>
            <a:pathLst>
              <a:path w="6299770" h="6110777">
                <a:moveTo>
                  <a:pt x="0" y="0"/>
                </a:moveTo>
                <a:lnTo>
                  <a:pt x="6299770" y="0"/>
                </a:lnTo>
                <a:lnTo>
                  <a:pt x="6299770" y="6110777"/>
                </a:lnTo>
                <a:lnTo>
                  <a:pt x="0" y="611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8731294" y="1606399"/>
            <a:ext cx="8566106" cy="5283351"/>
            <a:chOff x="0" y="0"/>
            <a:chExt cx="10625287" cy="704445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" y="478567"/>
              <a:ext cx="10625286" cy="6565885"/>
            </a:xfrm>
            <a:prstGeom prst="rect">
              <a:avLst/>
            </a:prstGeom>
          </p:spPr>
          <p:txBody>
            <a:bodyPr wrap="square" lIns="0" tIns="0" rIns="0" bIns="0" numCol="2" rtlCol="0" anchor="t">
              <a:spAutoFit/>
            </a:bodyPr>
            <a:lstStyle/>
            <a:p>
              <a:pPr marL="928360" lvl="1" indent="-464180">
                <a:lnSpc>
                  <a:spcPts val="6449"/>
                </a:lnSpc>
                <a:buFont typeface="Arial"/>
                <a:buChar char="•"/>
              </a:pPr>
              <a:r>
                <a:rPr lang="en-US" sz="4299" dirty="0" smtClean="0">
                  <a:solidFill>
                    <a:srgbClr val="193970"/>
                  </a:solidFill>
                  <a:latin typeface="Montserrat"/>
                </a:rPr>
                <a:t>Ms. Excel</a:t>
              </a:r>
              <a:endParaRPr lang="en-US" sz="4299" dirty="0">
                <a:solidFill>
                  <a:srgbClr val="193970"/>
                </a:solidFill>
                <a:latin typeface="Montserrat"/>
              </a:endParaRPr>
            </a:p>
            <a:p>
              <a:pPr marL="928360" lvl="1" indent="-464180">
                <a:lnSpc>
                  <a:spcPts val="6449"/>
                </a:lnSpc>
                <a:buFont typeface="Arial"/>
                <a:buChar char="•"/>
              </a:pPr>
              <a:r>
                <a:rPr lang="en-US" sz="4299" dirty="0" smtClean="0">
                  <a:solidFill>
                    <a:srgbClr val="193970"/>
                  </a:solidFill>
                  <a:latin typeface="Montserrat"/>
                </a:rPr>
                <a:t>Ms. Word</a:t>
              </a:r>
              <a:endParaRPr lang="en-US" sz="4299" dirty="0">
                <a:solidFill>
                  <a:srgbClr val="193970"/>
                </a:solidFill>
                <a:latin typeface="Montserrat"/>
              </a:endParaRPr>
            </a:p>
            <a:p>
              <a:pPr marL="928360" lvl="1" indent="-464180">
                <a:lnSpc>
                  <a:spcPts val="6449"/>
                </a:lnSpc>
                <a:buFont typeface="Arial"/>
                <a:buChar char="•"/>
              </a:pPr>
              <a:r>
                <a:rPr lang="en-US" sz="4299" dirty="0" smtClean="0">
                  <a:solidFill>
                    <a:srgbClr val="193970"/>
                  </a:solidFill>
                  <a:latin typeface="Montserrat"/>
                </a:rPr>
                <a:t>Chrome</a:t>
              </a:r>
              <a:endParaRPr lang="en-US" sz="4299" dirty="0">
                <a:solidFill>
                  <a:srgbClr val="193970"/>
                </a:solidFill>
                <a:latin typeface="Montserrat"/>
              </a:endParaRPr>
            </a:p>
            <a:p>
              <a:pPr marL="928360" lvl="1" indent="-464180">
                <a:lnSpc>
                  <a:spcPts val="6449"/>
                </a:lnSpc>
                <a:buFont typeface="Arial"/>
                <a:buChar char="•"/>
              </a:pPr>
              <a:r>
                <a:rPr lang="en-US" sz="4299" dirty="0" err="1" smtClean="0">
                  <a:solidFill>
                    <a:srgbClr val="193970"/>
                  </a:solidFill>
                  <a:latin typeface="Montserrat"/>
                </a:rPr>
                <a:t>ChatGPT</a:t>
              </a:r>
              <a:r>
                <a:rPr lang="en-US" sz="4299" dirty="0" smtClean="0">
                  <a:solidFill>
                    <a:srgbClr val="193970"/>
                  </a:solidFill>
                  <a:latin typeface="Montserrat"/>
                </a:rPr>
                <a:t> </a:t>
              </a:r>
              <a:endParaRPr lang="en-US" sz="4299" dirty="0">
                <a:solidFill>
                  <a:srgbClr val="193970"/>
                </a:solidFill>
                <a:latin typeface="Montserrat"/>
              </a:endParaRPr>
            </a:p>
            <a:p>
              <a:pPr marL="928360" lvl="1" indent="-464180">
                <a:lnSpc>
                  <a:spcPts val="6449"/>
                </a:lnSpc>
                <a:buFont typeface="Arial"/>
                <a:buChar char="•"/>
              </a:pPr>
              <a:r>
                <a:rPr lang="en-US" sz="4299" dirty="0" err="1">
                  <a:solidFill>
                    <a:srgbClr val="193970"/>
                  </a:solidFill>
                  <a:latin typeface="Montserrat"/>
                </a:rPr>
                <a:t>Katalon</a:t>
              </a:r>
              <a:r>
                <a:rPr lang="en-US" sz="4299" dirty="0">
                  <a:solidFill>
                    <a:srgbClr val="193970"/>
                  </a:solidFill>
                  <a:latin typeface="Montserrat"/>
                </a:rPr>
                <a:t> </a:t>
              </a:r>
              <a:endParaRPr lang="en-US" sz="4299" dirty="0" smtClean="0">
                <a:solidFill>
                  <a:srgbClr val="193970"/>
                </a:solidFill>
                <a:latin typeface="Montserrat"/>
              </a:endParaRPr>
            </a:p>
            <a:p>
              <a:pPr marL="928360" lvl="1" indent="-464180">
                <a:lnSpc>
                  <a:spcPts val="6449"/>
                </a:lnSpc>
                <a:buFont typeface="Arial"/>
                <a:buChar char="•"/>
              </a:pPr>
              <a:r>
                <a:rPr lang="en-GB" sz="4299" dirty="0" err="1" smtClean="0">
                  <a:solidFill>
                    <a:srgbClr val="193970"/>
                  </a:solidFill>
                  <a:latin typeface="Montserrat"/>
                </a:rPr>
                <a:t>Appium</a:t>
              </a:r>
              <a:endParaRPr lang="en-US" sz="4299" dirty="0">
                <a:solidFill>
                  <a:srgbClr val="193970"/>
                </a:solidFill>
                <a:latin typeface="Montserrat"/>
              </a:endParaRPr>
            </a:p>
            <a:p>
              <a:pPr marL="928360" lvl="1" indent="-464180">
                <a:lnSpc>
                  <a:spcPts val="6449"/>
                </a:lnSpc>
                <a:buFont typeface="Arial"/>
                <a:buChar char="•"/>
              </a:pPr>
              <a:r>
                <a:rPr lang="en-GB" sz="4299" dirty="0" smtClean="0">
                  <a:solidFill>
                    <a:srgbClr val="193970"/>
                  </a:solidFill>
                  <a:latin typeface="Montserrat"/>
                </a:rPr>
                <a:t>Serenity</a:t>
              </a:r>
              <a:endParaRPr lang="en-US" sz="4299" dirty="0">
                <a:solidFill>
                  <a:srgbClr val="193970"/>
                </a:solidFill>
                <a:latin typeface="Montserrat"/>
              </a:endParaRPr>
            </a:p>
            <a:p>
              <a:pPr marL="928360" lvl="1" indent="-464180">
                <a:lnSpc>
                  <a:spcPts val="6449"/>
                </a:lnSpc>
                <a:buFont typeface="Arial"/>
                <a:buChar char="•"/>
              </a:pPr>
              <a:r>
                <a:rPr lang="en-US" sz="4299" dirty="0" err="1">
                  <a:solidFill>
                    <a:srgbClr val="193970"/>
                  </a:solidFill>
                  <a:latin typeface="Montserrat"/>
                </a:rPr>
                <a:t>Intellij</a:t>
              </a:r>
              <a:r>
                <a:rPr lang="en-US" sz="4299" dirty="0">
                  <a:solidFill>
                    <a:srgbClr val="193970"/>
                  </a:solidFill>
                  <a:latin typeface="Montserrat"/>
                </a:rPr>
                <a:t> </a:t>
              </a:r>
              <a:r>
                <a:rPr lang="en-US" sz="4299" dirty="0" smtClean="0">
                  <a:solidFill>
                    <a:srgbClr val="193970"/>
                  </a:solidFill>
                  <a:latin typeface="Montserrat"/>
                </a:rPr>
                <a:t>IDEA</a:t>
              </a:r>
            </a:p>
            <a:p>
              <a:pPr marL="928360" lvl="1" indent="-464180">
                <a:lnSpc>
                  <a:spcPts val="6449"/>
                </a:lnSpc>
                <a:buFont typeface="Arial"/>
                <a:buChar char="•"/>
              </a:pPr>
              <a:r>
                <a:rPr lang="en-GB" sz="4299" dirty="0" smtClean="0">
                  <a:solidFill>
                    <a:srgbClr val="193970"/>
                  </a:solidFill>
                  <a:latin typeface="Montserrat"/>
                </a:rPr>
                <a:t>Postman</a:t>
              </a:r>
            </a:p>
            <a:p>
              <a:pPr marL="928360" lvl="1" indent="-464180">
                <a:lnSpc>
                  <a:spcPts val="6449"/>
                </a:lnSpc>
                <a:buFont typeface="Arial"/>
                <a:buChar char="•"/>
              </a:pPr>
              <a:r>
                <a:rPr lang="en-GB" sz="4299" dirty="0" smtClean="0">
                  <a:solidFill>
                    <a:srgbClr val="193970"/>
                  </a:solidFill>
                  <a:latin typeface="Montserrat"/>
                </a:rPr>
                <a:t>Android Studio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8850" y="2738199"/>
            <a:ext cx="5415166" cy="4810602"/>
            <a:chOff x="0" y="0"/>
            <a:chExt cx="7220221" cy="6414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4969750"/>
              <a:ext cx="7220221" cy="1444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193970"/>
                  </a:solidFill>
                  <a:latin typeface="Montserrat Semi-Bold"/>
                </a:rPr>
                <a:t>TOOLS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2005456" y="0"/>
              <a:ext cx="3209309" cy="3890071"/>
            </a:xfrm>
            <a:custGeom>
              <a:avLst/>
              <a:gdLst/>
              <a:ahLst/>
              <a:cxnLst/>
              <a:rect l="l" t="t" r="r" b="b"/>
              <a:pathLst>
                <a:path w="3209309" h="3890071">
                  <a:moveTo>
                    <a:pt x="0" y="0"/>
                  </a:moveTo>
                  <a:lnTo>
                    <a:pt x="3209309" y="0"/>
                  </a:lnTo>
                  <a:lnTo>
                    <a:pt x="3209309" y="3890071"/>
                  </a:lnTo>
                  <a:lnTo>
                    <a:pt x="0" y="3890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4902" y="3563460"/>
            <a:ext cx="6974398" cy="2608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FFFFFF"/>
                </a:solidFill>
                <a:latin typeface="Montserrat Semi-Bold"/>
              </a:rPr>
              <a:t>STRUKTUR PROGRAM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193970">
              <a:alpha val="67843"/>
            </a:srgbClr>
          </a:solidFill>
        </p:spPr>
      </p:sp>
      <p:sp>
        <p:nvSpPr>
          <p:cNvPr id="5" name="Freeform 6"/>
          <p:cNvSpPr/>
          <p:nvPr/>
        </p:nvSpPr>
        <p:spPr>
          <a:xfrm>
            <a:off x="152400" y="3732009"/>
            <a:ext cx="9996772" cy="5646177"/>
          </a:xfrm>
          <a:custGeom>
            <a:avLst/>
            <a:gdLst/>
            <a:ahLst/>
            <a:cxnLst/>
            <a:rect l="l" t="t" r="r" b="b"/>
            <a:pathLst>
              <a:path w="9996772" h="5646177">
                <a:moveTo>
                  <a:pt x="0" y="0"/>
                </a:moveTo>
                <a:lnTo>
                  <a:pt x="9996773" y="0"/>
                </a:lnTo>
                <a:lnTo>
                  <a:pt x="9996773" y="5646177"/>
                </a:lnTo>
                <a:lnTo>
                  <a:pt x="0" y="5646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67150"/>
            <a:ext cx="8761811" cy="108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3970"/>
                </a:solidFill>
                <a:latin typeface="Montserrat Semi-Bold"/>
              </a:rPr>
              <a:t>TEST CASES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961941" y="0"/>
            <a:ext cx="7326059" cy="10287000"/>
            <a:chOff x="0" y="0"/>
            <a:chExt cx="9768078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40078" r="22532"/>
            <a:stretch>
              <a:fillRect/>
            </a:stretch>
          </p:blipFill>
          <p:spPr>
            <a:xfrm>
              <a:off x="0" y="0"/>
              <a:ext cx="9768078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2517624"/>
            <a:ext cx="4844715" cy="6146913"/>
            <a:chOff x="0" y="0"/>
            <a:chExt cx="6459620" cy="819588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45243"/>
              <a:ext cx="6459620" cy="7650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193970"/>
                  </a:solidFill>
                  <a:latin typeface="Montserrat Bold"/>
                </a:rPr>
                <a:t>Manual Testing</a:t>
              </a:r>
            </a:p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Positive Test Cases :</a:t>
              </a:r>
            </a:p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Website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6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API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22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Mobile : 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3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Negative Test Cases :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Website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10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API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38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Mobile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2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Total Test Cases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81 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193970"/>
                  </a:solidFill>
                  <a:latin typeface="Montserrat Bold"/>
                </a:rPr>
                <a:t>Total : </a:t>
              </a:r>
              <a:r>
                <a:rPr lang="en-US" sz="2000" dirty="0" smtClean="0">
                  <a:solidFill>
                    <a:srgbClr val="193970"/>
                  </a:solidFill>
                  <a:latin typeface="Montserrat Bold"/>
                </a:rPr>
                <a:t>111Test </a:t>
              </a:r>
              <a:r>
                <a:rPr lang="en-US" sz="2000" dirty="0">
                  <a:solidFill>
                    <a:srgbClr val="193970"/>
                  </a:solidFill>
                  <a:latin typeface="Montserrat Bold"/>
                </a:rPr>
                <a:t>Cases</a:t>
              </a:r>
            </a:p>
            <a:p>
              <a:pPr>
                <a:lnSpc>
                  <a:spcPts val="3000"/>
                </a:lnSpc>
              </a:pPr>
              <a:endParaRPr lang="en-US" sz="2000" dirty="0">
                <a:solidFill>
                  <a:srgbClr val="193970"/>
                </a:solidFill>
                <a:latin typeface="Montserrat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73415" y="2517624"/>
            <a:ext cx="4844715" cy="5795022"/>
            <a:chOff x="0" y="0"/>
            <a:chExt cx="6459620" cy="7726696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45243"/>
              <a:ext cx="6459620" cy="7181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193970"/>
                  </a:solidFill>
                  <a:latin typeface="Montserrat Bold"/>
                </a:rPr>
                <a:t>Automation Testing</a:t>
              </a:r>
            </a:p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Positive Test Cases :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Website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6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API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15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Mobile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3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Negative Test Cases :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Website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4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API : </a:t>
              </a: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-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Mobile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2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193970"/>
                  </a:solidFill>
                  <a:latin typeface="Montserrat"/>
                </a:rPr>
                <a:t>Total Test Cases : </a:t>
              </a:r>
              <a:r>
                <a:rPr lang="en-US" sz="2000" dirty="0" smtClean="0">
                  <a:solidFill>
                    <a:srgbClr val="193970"/>
                  </a:solidFill>
                  <a:latin typeface="Montserrat"/>
                </a:rPr>
                <a:t>30</a:t>
              </a: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endParaRPr lang="en-US" sz="2000" dirty="0">
                <a:solidFill>
                  <a:srgbClr val="193970"/>
                </a:solidFill>
                <a:latin typeface="Montserrat"/>
              </a:endParaRPr>
            </a:p>
            <a:p>
              <a:pPr>
                <a:lnSpc>
                  <a:spcPts val="3000"/>
                </a:lnSpc>
              </a:pPr>
              <a:endParaRPr lang="en-US" sz="2000" dirty="0">
                <a:solidFill>
                  <a:srgbClr val="193970"/>
                </a:solidFill>
                <a:latin typeface="Montserra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536261" y="0"/>
            <a:ext cx="7751739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0936338" y="1312497"/>
            <a:ext cx="6951583" cy="7824682"/>
          </a:xfrm>
          <a:custGeom>
            <a:avLst/>
            <a:gdLst/>
            <a:ahLst/>
            <a:cxnLst/>
            <a:rect l="l" t="t" r="r" b="b"/>
            <a:pathLst>
              <a:path w="6951583" h="7824682">
                <a:moveTo>
                  <a:pt x="0" y="0"/>
                </a:moveTo>
                <a:lnTo>
                  <a:pt x="6951582" y="0"/>
                </a:lnTo>
                <a:lnTo>
                  <a:pt x="6951582" y="7824682"/>
                </a:lnTo>
                <a:lnTo>
                  <a:pt x="0" y="7824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1" t="-659" b="-783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6800" y="647700"/>
            <a:ext cx="8382000" cy="1329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7200" dirty="0">
                <a:solidFill>
                  <a:schemeClr val="bg1"/>
                </a:solidFill>
              </a:rPr>
              <a:t>AI Implementation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4553" y="4411771"/>
            <a:ext cx="67264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14"/>
              </a:lnSpc>
            </a:pP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Penggunaan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kecerdasan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buatan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(AI)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digunakan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skenario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kasus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uji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dan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skrip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pengujian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memiliki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manfaat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signifikan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pengembangan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perangkat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lunak</a:t>
            </a: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2207632" y="3483603"/>
            <a:ext cx="6936368" cy="165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89"/>
              </a:lnSpc>
            </a:pPr>
            <a:r>
              <a:rPr lang="en-US" sz="10299">
                <a:solidFill>
                  <a:srgbClr val="193970"/>
                </a:solidFill>
                <a:latin typeface="Montserrat Bold"/>
              </a:rPr>
              <a:t>DEMO</a:t>
            </a:r>
          </a:p>
        </p:txBody>
      </p:sp>
      <p:sp>
        <p:nvSpPr>
          <p:cNvPr id="4" name="Freeform 4"/>
          <p:cNvSpPr/>
          <p:nvPr/>
        </p:nvSpPr>
        <p:spPr>
          <a:xfrm>
            <a:off x="9144000" y="1028700"/>
            <a:ext cx="9822924" cy="8349486"/>
          </a:xfrm>
          <a:custGeom>
            <a:avLst/>
            <a:gdLst/>
            <a:ahLst/>
            <a:cxnLst/>
            <a:rect l="l" t="t" r="r" b="b"/>
            <a:pathLst>
              <a:path w="9822924" h="8349486">
                <a:moveTo>
                  <a:pt x="0" y="0"/>
                </a:moveTo>
                <a:lnTo>
                  <a:pt x="9822924" y="0"/>
                </a:lnTo>
                <a:lnTo>
                  <a:pt x="9822924" y="8349486"/>
                </a:lnTo>
                <a:lnTo>
                  <a:pt x="0" y="834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7200" y="1369503"/>
            <a:ext cx="8622890" cy="8572500"/>
          </a:xfrm>
          <a:prstGeom prst="rect">
            <a:avLst/>
          </a:prstGeom>
          <a:solidFill>
            <a:srgbClr val="FDCF60"/>
          </a:solidFill>
          <a:ln>
            <a:solidFill>
              <a:schemeClr val="tx1"/>
            </a:solidFill>
          </a:ln>
        </p:spPr>
      </p:sp>
      <p:sp>
        <p:nvSpPr>
          <p:cNvPr id="9" name="AutoShape 2"/>
          <p:cNvSpPr/>
          <p:nvPr/>
        </p:nvSpPr>
        <p:spPr>
          <a:xfrm>
            <a:off x="8077200" y="800100"/>
            <a:ext cx="9525000" cy="8534400"/>
          </a:xfrm>
          <a:prstGeom prst="rect">
            <a:avLst/>
          </a:prstGeom>
          <a:solidFill>
            <a:srgbClr val="FDCF60"/>
          </a:solidFill>
          <a:ln>
            <a:solidFill>
              <a:schemeClr val="tx1"/>
            </a:solidFill>
          </a:ln>
        </p:spPr>
      </p:sp>
      <p:grpSp>
        <p:nvGrpSpPr>
          <p:cNvPr id="3" name="Group 3"/>
          <p:cNvGrpSpPr/>
          <p:nvPr/>
        </p:nvGrpSpPr>
        <p:grpSpPr>
          <a:xfrm>
            <a:off x="9372600" y="3103310"/>
            <a:ext cx="7651706" cy="3927980"/>
            <a:chOff x="0" y="0"/>
            <a:chExt cx="9491076" cy="52373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" y="478568"/>
              <a:ext cx="9491075" cy="4758739"/>
            </a:xfrm>
            <a:prstGeom prst="rect">
              <a:avLst/>
            </a:prstGeom>
          </p:spPr>
          <p:txBody>
            <a:bodyPr wrap="square" lIns="0" tIns="0" rIns="0" bIns="0" numCol="1" rtlCol="0" anchor="t">
              <a:spAutoFit/>
            </a:bodyPr>
            <a:lstStyle/>
            <a:p>
              <a:pPr marL="457200" lvl="0" indent="-457200">
                <a:lnSpc>
                  <a:spcPct val="140014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Alta Shop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merupakan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e-commerce yang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dikembangkan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oleh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Alterra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Academy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untuk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menjual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barang</a:t>
              </a:r>
              <a:endParaRPr lang="en-US" sz="2400" dirty="0">
                <a:solidFill>
                  <a:srgbClr val="343434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lvl="0" indent="-457200">
                <a:lnSpc>
                  <a:spcPct val="140014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Alta Shop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sudah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memenuhi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beberapa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persyaratan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namun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masih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memerlukan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perbaikan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besar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/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kecil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terutama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bug yang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ditemukan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agar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dapat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digunakan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secara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maksimal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oleh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400" dirty="0" err="1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pengguna</a:t>
              </a:r>
              <a:r>
                <a:rPr lang="en-US" sz="2400" dirty="0">
                  <a:solidFill>
                    <a:srgbClr val="343434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lang="en-US" sz="240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8850" y="2738199"/>
            <a:ext cx="5791550" cy="4830179"/>
            <a:chOff x="0" y="0"/>
            <a:chExt cx="7722066" cy="6440238"/>
          </a:xfrm>
        </p:grpSpPr>
        <p:sp>
          <p:nvSpPr>
            <p:cNvPr id="7" name="TextBox 7"/>
            <p:cNvSpPr txBox="1"/>
            <p:nvPr/>
          </p:nvSpPr>
          <p:spPr>
            <a:xfrm>
              <a:off x="0" y="4969750"/>
              <a:ext cx="7722066" cy="14704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 err="1" smtClean="0">
                  <a:solidFill>
                    <a:srgbClr val="193970"/>
                  </a:solidFill>
                  <a:latin typeface="Montserrat Semi-Bold"/>
                </a:rPr>
                <a:t>Kesimpulan</a:t>
              </a:r>
              <a:endParaRPr lang="en-US" sz="7200" dirty="0">
                <a:solidFill>
                  <a:srgbClr val="193970"/>
                </a:solidFill>
                <a:latin typeface="Montserrat Semi-Bold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>
              <a:off x="2005456" y="0"/>
              <a:ext cx="3209309" cy="3890071"/>
            </a:xfrm>
            <a:custGeom>
              <a:avLst/>
              <a:gdLst/>
              <a:ahLst/>
              <a:cxnLst/>
              <a:rect l="l" t="t" r="r" b="b"/>
              <a:pathLst>
                <a:path w="3209309" h="3890071">
                  <a:moveTo>
                    <a:pt x="0" y="0"/>
                  </a:moveTo>
                  <a:lnTo>
                    <a:pt x="3209309" y="0"/>
                  </a:lnTo>
                  <a:lnTo>
                    <a:pt x="3209309" y="3890071"/>
                  </a:lnTo>
                  <a:lnTo>
                    <a:pt x="0" y="3890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38915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441</Words>
  <Application>Microsoft Office PowerPoint</Application>
  <PresentationFormat>Custom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Montserrat Semi-Bold</vt:lpstr>
      <vt:lpstr>Calibri</vt:lpstr>
      <vt:lpstr>Open Sans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Teamwork Keynote Presentation in Yellow Blue White Illustrative Style</dc:title>
  <dc:creator>Personal</dc:creator>
  <cp:lastModifiedBy>Personal</cp:lastModifiedBy>
  <cp:revision>11</cp:revision>
  <dcterms:created xsi:type="dcterms:W3CDTF">2006-08-16T00:00:00Z</dcterms:created>
  <dcterms:modified xsi:type="dcterms:W3CDTF">2023-11-01T05:45:35Z</dcterms:modified>
  <dc:identifier>DAFytawqVDA</dc:identifier>
</cp:coreProperties>
</file>